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87" r:id="rId3"/>
    <p:sldId id="302" r:id="rId4"/>
    <p:sldId id="307" r:id="rId5"/>
    <p:sldId id="303" r:id="rId6"/>
    <p:sldId id="305" r:id="rId7"/>
    <p:sldId id="293" r:id="rId8"/>
    <p:sldId id="306" r:id="rId9"/>
    <p:sldId id="298" r:id="rId10"/>
    <p:sldId id="258" r:id="rId11"/>
    <p:sldId id="264" r:id="rId12"/>
    <p:sldId id="290" r:id="rId13"/>
    <p:sldId id="281" r:id="rId14"/>
    <p:sldId id="304" r:id="rId15"/>
    <p:sldId id="282" r:id="rId16"/>
    <p:sldId id="284" r:id="rId17"/>
    <p:sldId id="279" r:id="rId18"/>
    <p:sldId id="286" r:id="rId19"/>
    <p:sldId id="299" r:id="rId20"/>
    <p:sldId id="30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16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37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410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3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80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63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553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230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38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47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1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07FFC-FD5A-4AA1-A202-3E3A123A7D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CA60A-067B-4DE4-A786-BE9747B7D7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89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agulinat@mail.ru" TargetMode="External"/><Relationship Id="rId2" Type="http://schemas.openxmlformats.org/officeDocument/2006/relationships/hyperlink" Target="mailto:slabodyanikv@mail.r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456071792?marker=7DC0K7" TargetMode="External"/><Relationship Id="rId2" Type="http://schemas.openxmlformats.org/officeDocument/2006/relationships/hyperlink" Target="http://publication.pravo.gov.ru/Document/View/0001202004160041?ysclid=lde4zwdwri519446205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05805" y="2323190"/>
            <a:ext cx="8781393" cy="2327639"/>
          </a:xfrm>
        </p:spPr>
        <p:txBody>
          <a:bodyPr anchor="t" anchorCtr="0">
            <a:noAutofit/>
          </a:bodyPr>
          <a:lstStyle/>
          <a:p>
            <a:pPr algn="l">
              <a:lnSpc>
                <a:spcPts val="4000"/>
              </a:lnSpc>
            </a:pPr>
            <a:r>
              <a:rPr lang="ru-RU" sz="3600" b="1" dirty="0">
                <a:latin typeface="+mn-lt"/>
              </a:rPr>
              <a:t>Порядок выхода на маршрут с обучающимися и заполнение маршрутной документации. </a:t>
            </a:r>
            <a:br>
              <a:rPr lang="ru-RU" sz="3600" b="1" dirty="0">
                <a:latin typeface="+mn-lt"/>
              </a:rPr>
            </a:br>
            <a:endParaRPr lang="ru-RU" sz="3600" b="1" dirty="0">
              <a:latin typeface="+mn-lt"/>
            </a:endParaRPr>
          </a:p>
        </p:txBody>
      </p:sp>
      <p:pic>
        <p:nvPicPr>
          <p:cNvPr id="3" name="Рисунок 2" descr="ЛОГО_РЦДОД_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6262" y="2631421"/>
            <a:ext cx="2429983" cy="162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730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066" y="1097586"/>
            <a:ext cx="11586124" cy="4598676"/>
          </a:xfrm>
        </p:spPr>
        <p:txBody>
          <a:bodyPr>
            <a:noAutofit/>
          </a:bodyPr>
          <a:lstStyle/>
          <a:p>
            <a:pPr marL="360363" lvl="0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Маршрутный лист  (для походов выходного дня или степенных походов) или маршрутную книжку  (для </a:t>
            </a:r>
            <a:r>
              <a:rPr lang="ru-RU" sz="2400" dirty="0" err="1"/>
              <a:t>категорийных</a:t>
            </a:r>
            <a:r>
              <a:rPr lang="ru-RU" sz="2400" dirty="0"/>
              <a:t> походов туристской группы). https://tssr.ru/main/spp/mkk/1276</a:t>
            </a:r>
          </a:p>
          <a:p>
            <a:pPr marL="360363" lvl="0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Письменное разрешение от родителей (законных представителей), с указанием особенности детей, которые необходимо учесть в походе </a:t>
            </a:r>
          </a:p>
          <a:p>
            <a:pPr marL="360363" lvl="0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Медицинский допуск на участие в походе</a:t>
            </a:r>
          </a:p>
          <a:p>
            <a:pPr marL="360363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Приказ по учреждению об организации похода, со списком участников похода и возложением ответственности за жизнь и здоровье на руководителя похода и его заместителя</a:t>
            </a:r>
          </a:p>
          <a:p>
            <a:pPr marL="360363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В летний период справку о прививке от клещевого энцефалита или отказ от прививки по какой либо причине</a:t>
            </a:r>
          </a:p>
          <a:p>
            <a:pPr marL="360363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 err="1"/>
              <a:t>Онлайн</a:t>
            </a:r>
            <a:r>
              <a:rPr lang="ru-RU" sz="2400" dirty="0"/>
              <a:t> регистрацию в МЧС  не позднее чем за 10 рабочих дней</a:t>
            </a:r>
          </a:p>
          <a:p>
            <a:pPr marL="360363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Мед страховку от несчастного случая на каждого участника</a:t>
            </a:r>
          </a:p>
          <a:p>
            <a:pPr marL="360363" indent="-360363">
              <a:lnSpc>
                <a:spcPts val="2500"/>
              </a:lnSpc>
              <a:spcBef>
                <a:spcPts val="0"/>
              </a:spcBef>
            </a:pPr>
            <a:r>
              <a:rPr lang="ru-RU" sz="2400" dirty="0"/>
              <a:t>Копию журнала о прохождении инструктажа по технике безопасности с росписью каждого участника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-1"/>
            <a:ext cx="12192000" cy="9293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Для оформления выхода в поход руководитель группы предоставляет руководителю образовательной организации документы: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674" y="5842899"/>
            <a:ext cx="11541536" cy="6052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b="1" dirty="0">
                <a:solidFill>
                  <a:schemeClr val="bg1"/>
                </a:solidFill>
              </a:rPr>
              <a:t>Не позднее чем за  10 рабочих дней организатор туристского мероприятия (похода, соревнований и т.д.), проводимого в природной среде, на сайте МЧС России должен уведомить о планируемом мероприятии</a:t>
            </a:r>
          </a:p>
        </p:txBody>
      </p:sp>
    </p:spTree>
    <p:extLst>
      <p:ext uri="{BB962C8B-B14F-4D97-AF65-F5344CB8AC3E}">
        <p14:creationId xmlns:p14="http://schemas.microsoft.com/office/powerpoint/2010/main" val="138464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4" y="524657"/>
            <a:ext cx="11497455" cy="334280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400" b="1" dirty="0"/>
              <a:t>При оформлении маршрутного листа:</a:t>
            </a:r>
            <a:endParaRPr lang="ru-RU" sz="2400" dirty="0"/>
          </a:p>
          <a:p>
            <a:pPr marL="719138" lvl="0" indent="-358775">
              <a:lnSpc>
                <a:spcPts val="2500"/>
              </a:lnSpc>
              <a:spcBef>
                <a:spcPts val="0"/>
              </a:spcBef>
            </a:pPr>
            <a:r>
              <a:rPr lang="ru-RU" sz="2000" dirty="0"/>
              <a:t>Обращение и оформление в МКК не требуется, если руководитель уверен, что на маршруте отсутствуют сложные </a:t>
            </a:r>
            <a:r>
              <a:rPr lang="ru-RU" sz="2000" dirty="0" err="1"/>
              <a:t>категорийные</a:t>
            </a:r>
            <a:r>
              <a:rPr lang="ru-RU" sz="2000" dirty="0"/>
              <a:t> препятствия.</a:t>
            </a:r>
          </a:p>
          <a:p>
            <a:pPr marL="719138" lvl="0" indent="-358775">
              <a:lnSpc>
                <a:spcPts val="2500"/>
              </a:lnSpc>
              <a:spcBef>
                <a:spcPts val="0"/>
              </a:spcBef>
            </a:pPr>
            <a:r>
              <a:rPr lang="ru-RU" sz="2000" dirty="0"/>
              <a:t>Один экземпляр маршрутного листа остаётся в выпускающей организации, или МКК , другой является путевым документом на маршруте и </a:t>
            </a:r>
            <a:r>
              <a:rPr lang="ru-RU" sz="2000" dirty="0" err="1"/>
              <a:t>предявляется</a:t>
            </a:r>
            <a:r>
              <a:rPr lang="ru-RU" sz="2000" dirty="0"/>
              <a:t> по требованию административных органов, полиции, ГИБДД, МЧС, </a:t>
            </a:r>
            <a:r>
              <a:rPr lang="ru-RU" sz="2000" dirty="0" err="1"/>
              <a:t>егерьской</a:t>
            </a:r>
            <a:r>
              <a:rPr lang="ru-RU" sz="2000" dirty="0"/>
              <a:t> службе, службе лесного хозяйства и др.</a:t>
            </a:r>
          </a:p>
          <a:p>
            <a:pPr marL="719138" lvl="0" indent="-358775">
              <a:lnSpc>
                <a:spcPts val="2500"/>
              </a:lnSpc>
              <a:spcBef>
                <a:spcPts val="0"/>
              </a:spcBef>
            </a:pPr>
            <a:r>
              <a:rPr lang="ru-RU" sz="2000" dirty="0"/>
              <a:t>Оформление данного листа необходимо для юридической законности проведения похода и оперативного реагирования в случае чрезвычайной ситуации.</a:t>
            </a:r>
          </a:p>
          <a:p>
            <a:pPr marL="719138" lvl="0" indent="-358775">
              <a:lnSpc>
                <a:spcPts val="2500"/>
              </a:lnSpc>
              <a:spcBef>
                <a:spcPts val="0"/>
              </a:spcBef>
            </a:pPr>
            <a:r>
              <a:rPr lang="ru-RU" sz="2000" dirty="0"/>
              <a:t> Данный лист является документом, определяющим квалификационную подготовку руководителя и участников.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5396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Маршрутный лист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9765" y="3942415"/>
            <a:ext cx="11497455" cy="2713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/>
              <a:t>Для </a:t>
            </a:r>
            <a:r>
              <a:rPr lang="ru-RU" sz="2400" b="1" dirty="0" err="1"/>
              <a:t>категорийных</a:t>
            </a:r>
            <a:r>
              <a:rPr lang="ru-RU" sz="2400" b="1" dirty="0"/>
              <a:t> походов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19138" indent="-358775">
              <a:buFont typeface="Arial" pitchFamily="34" charset="0"/>
              <a:buChar char="•"/>
            </a:pPr>
            <a:r>
              <a:rPr lang="ru-RU" sz="2000" dirty="0"/>
              <a:t>Заполняется маршрутная книжка по форме № 5-тур в двух экземплярах 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подаётся в МКК АОУ ДО ВО «Региональный центр дополнительного образования детей» за 10 дней до начала путешествия на </a:t>
            </a:r>
            <a:r>
              <a:rPr lang="en-US" sz="2000" b="1" dirty="0">
                <a:solidFill>
                  <a:srgbClr val="FF0000"/>
                </a:solidFill>
              </a:rPr>
              <a:t>e-mail:</a:t>
            </a:r>
            <a:r>
              <a:rPr lang="ru-RU" sz="2000" b="1" dirty="0"/>
              <a:t> </a:t>
            </a:r>
            <a:r>
              <a:rPr lang="en-US" sz="2000" b="1" dirty="0">
                <a:hlinkClick r:id="rId2"/>
              </a:rPr>
              <a:t>slabodyanikv@mail.ru</a:t>
            </a:r>
            <a:r>
              <a:rPr lang="en-US" sz="2000" b="1" dirty="0"/>
              <a:t> </a:t>
            </a:r>
            <a:r>
              <a:rPr lang="ru-RU" sz="2000" dirty="0"/>
              <a:t>или</a:t>
            </a:r>
            <a:r>
              <a:rPr lang="ru-RU" sz="2000" b="1" dirty="0"/>
              <a:t> </a:t>
            </a:r>
            <a:r>
              <a:rPr lang="en-US" sz="2000" b="1" dirty="0">
                <a:hlinkClick r:id="rId3"/>
              </a:rPr>
              <a:t>bagulinat@mail.ru</a:t>
            </a:r>
            <a:r>
              <a:rPr lang="ru-RU" sz="2000" b="1" dirty="0"/>
              <a:t>.</a:t>
            </a:r>
          </a:p>
          <a:p>
            <a:pPr marL="719138" lvl="0" indent="-358775">
              <a:buFont typeface="Arial" pitchFamily="34" charset="0"/>
              <a:buChar char="•"/>
            </a:pPr>
            <a:r>
              <a:rPr lang="ru-RU" sz="2000" dirty="0"/>
              <a:t>К маршрутной книжке прилагаются копии справок и документов, подтверждающие походный опыт участников и руководителя</a:t>
            </a:r>
          </a:p>
          <a:p>
            <a:pPr marL="719138" lvl="0" indent="-358775">
              <a:buFont typeface="Arial" pitchFamily="34" charset="0"/>
              <a:buChar char="•"/>
            </a:pPr>
            <a:r>
              <a:rPr lang="ru-RU" sz="2000" dirty="0"/>
              <a:t>Справки о состоянии здоровья</a:t>
            </a:r>
          </a:p>
          <a:p>
            <a:pPr marL="719138" lvl="0" indent="-358775">
              <a:buFont typeface="Arial" pitchFamily="34" charset="0"/>
              <a:buChar char="•"/>
            </a:pPr>
            <a:r>
              <a:rPr lang="ru-RU" sz="2000" dirty="0"/>
              <a:t>Полис страхования от несчастного случая на время проведения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332109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Классификация туристских маршрутов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310" y="662154"/>
            <a:ext cx="11540359" cy="61228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21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производится в соответствии с правилами вида спорта «Спортивный туризм» утверждёнными  приказом Министерством спорта России от 22 апреля 2021 года  № 255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" y="1876100"/>
            <a:ext cx="11824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 зависимости от сложности, продолжительности и протяженности маршрута, походы подразделяются на </a:t>
            </a:r>
            <a:r>
              <a:rPr lang="ru-RU" sz="2800" b="1" dirty="0" err="1">
                <a:solidFill>
                  <a:srgbClr val="C00000"/>
                </a:solidFill>
              </a:rPr>
              <a:t>некатегорийные</a:t>
            </a:r>
            <a:r>
              <a:rPr lang="ru-RU" sz="2800" b="1" dirty="0">
                <a:solidFill>
                  <a:srgbClr val="C00000"/>
                </a:solidFill>
              </a:rPr>
              <a:t> и </a:t>
            </a:r>
            <a:r>
              <a:rPr lang="ru-RU" sz="2800" b="1" dirty="0" err="1">
                <a:solidFill>
                  <a:srgbClr val="C00000"/>
                </a:solidFill>
              </a:rPr>
              <a:t>категорийные</a:t>
            </a:r>
            <a:r>
              <a:rPr lang="ru-RU" sz="2800" b="1" dirty="0">
                <a:solidFill>
                  <a:srgbClr val="C00000"/>
                </a:solidFill>
              </a:rPr>
              <a:t>.</a:t>
            </a:r>
            <a:r>
              <a:rPr lang="ru-RU" sz="2800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777" y="2948152"/>
            <a:ext cx="11556125" cy="11387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chemeClr val="bg1"/>
                </a:solidFill>
              </a:rPr>
              <a:t>Некатегорийный</a:t>
            </a:r>
            <a:r>
              <a:rPr lang="ru-RU" sz="2800" b="1" dirty="0">
                <a:solidFill>
                  <a:schemeClr val="bg1"/>
                </a:solidFill>
              </a:rPr>
              <a:t> туристский поход 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</a:rPr>
              <a:t>туристский поход, имеющий уменьшенные параметры по протяженности и продолжительности похода по сравнению с </a:t>
            </a:r>
            <a:r>
              <a:rPr lang="ru-RU" sz="2000" dirty="0" err="1">
                <a:solidFill>
                  <a:schemeClr val="bg1"/>
                </a:solidFill>
              </a:rPr>
              <a:t>категорийными</a:t>
            </a:r>
            <a:r>
              <a:rPr lang="ru-RU" sz="2000" dirty="0">
                <a:solidFill>
                  <a:schemeClr val="bg1"/>
                </a:solidFill>
              </a:rPr>
              <a:t> маршрутами.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5310" y="4824268"/>
            <a:ext cx="580171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степенные походы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ru-RU" dirty="0"/>
              <a:t>Степенные туристские походы подразделяются на три степени сложности.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79173" y="4840034"/>
            <a:ext cx="50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походы выходного дня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4083270" y="4256705"/>
            <a:ext cx="551793" cy="45720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7504390" y="4288237"/>
            <a:ext cx="551793" cy="45720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3780" y="6085490"/>
            <a:ext cx="1160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Рекомендованные нормативы степенных походов изложены в Таблице 1, </a:t>
            </a:r>
            <a:r>
              <a:rPr lang="ru-RU" dirty="0" err="1">
                <a:solidFill>
                  <a:srgbClr val="FF0000"/>
                </a:solidFill>
              </a:rPr>
              <a:t>категорийных</a:t>
            </a:r>
            <a:r>
              <a:rPr lang="ru-RU" dirty="0">
                <a:solidFill>
                  <a:srgbClr val="FF0000"/>
                </a:solidFill>
              </a:rPr>
              <a:t>  –  в Таблице 2.  </a:t>
            </a:r>
          </a:p>
        </p:txBody>
      </p:sp>
    </p:spTree>
    <p:extLst>
      <p:ext uri="{BB962C8B-B14F-4D97-AF65-F5344CB8AC3E}">
        <p14:creationId xmlns:p14="http://schemas.microsoft.com/office/powerpoint/2010/main" val="2887464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5360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400" i="1" dirty="0">
                <a:solidFill>
                  <a:srgbClr val="002060"/>
                </a:solidFill>
              </a:rPr>
              <a:t>Таблица 1. Нормативы  степенных походов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3557" y="562011"/>
          <a:ext cx="11479048" cy="1838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6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1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Степень сложности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Виды маршрутов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Протяженность, км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Продолжительность (дней)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90">
                <a:tc rowSpan="5">
                  <a:txBody>
                    <a:bodyPr/>
                    <a:lstStyle/>
                    <a:p>
                      <a:pPr algn="ctr"/>
                      <a:r>
                        <a:rPr lang="ru-RU" sz="96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75-100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7-8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Лыжные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75-100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 в горах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60-100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Велосипедные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120-300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60-100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13557" y="2648668"/>
          <a:ext cx="11479048" cy="1838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6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1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Степень сложности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Виды маршрутов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Протяженность, км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Продолжительность (дней)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90">
                <a:tc rowSpan="5">
                  <a:txBody>
                    <a:bodyPr/>
                    <a:lstStyle/>
                    <a:p>
                      <a:pPr algn="ctr"/>
                      <a:r>
                        <a:rPr lang="ru-RU" sz="96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50-75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5-6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Лыжные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50-75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 в горах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40-60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Велосипедные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80-120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40-60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9323" y="4713099"/>
          <a:ext cx="11479048" cy="1838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6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31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Степень сложности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Виды маршрутов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Протяженность, км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Продолжительность (дней)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90">
                <a:tc rowSpan="5">
                  <a:txBody>
                    <a:bodyPr/>
                    <a:lstStyle/>
                    <a:p>
                      <a:pPr algn="ctr"/>
                      <a:r>
                        <a:rPr lang="ru-RU" sz="96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30-50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3-4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Лыжные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30-50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-"-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Пешеходные в горах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25-40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-"-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Велосипедные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50-80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-"-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09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63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Водные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Calibri"/>
                          <a:cs typeface="Times New Roman"/>
                        </a:rPr>
                        <a:t>25-40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Calibri"/>
                          <a:cs typeface="Times New Roman"/>
                        </a:rPr>
                        <a:t>-"-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461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12192000" cy="5360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400" i="1" dirty="0">
                <a:solidFill>
                  <a:srgbClr val="002060"/>
                </a:solidFill>
              </a:rPr>
              <a:t>Таблица 2. Основные параметры </a:t>
            </a:r>
            <a:r>
              <a:rPr lang="ru-RU" sz="2400" i="1" dirty="0" err="1">
                <a:solidFill>
                  <a:srgbClr val="002060"/>
                </a:solidFill>
              </a:rPr>
              <a:t>категорийных</a:t>
            </a:r>
            <a:r>
              <a:rPr lang="ru-RU" sz="2400" i="1" dirty="0">
                <a:solidFill>
                  <a:srgbClr val="002060"/>
                </a:solidFill>
              </a:rPr>
              <a:t> походов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058555"/>
              </p:ext>
            </p:extLst>
          </p:nvPr>
        </p:nvGraphicFramePr>
        <p:xfrm>
          <a:off x="329325" y="766966"/>
          <a:ext cx="11542112" cy="565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108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Маршруты по видам туризма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</a:rPr>
                        <a:t>Категории сложности маршрутов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II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III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IV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VI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</a:rPr>
                        <a:t>Продолжительность маршрута в днях (не менее)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</a:rPr>
                        <a:t>Протяженность маршрута в км (не менее)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ПЕШЕХОДНЫЕ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170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ЛЫЖНЫЕ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180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270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ГОРНЫЕ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160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160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ВОДНЫЕ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ВЕЛОСИПЕДНЫЕ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650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800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900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СПЕЛЕО (количество пещер)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ПАРУСНЫЕ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350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700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2400" dirty="0"/>
                        <a:t>КОННЫЕ (вьючные)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140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180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-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-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4953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Условия допуска к </a:t>
            </a:r>
            <a:r>
              <a:rPr lang="ru-RU" sz="2800" b="1" dirty="0" err="1">
                <a:solidFill>
                  <a:srgbClr val="002060"/>
                </a:solidFill>
              </a:rPr>
              <a:t>некатегорийным</a:t>
            </a:r>
            <a:r>
              <a:rPr lang="ru-RU" sz="2800" b="1" dirty="0">
                <a:solidFill>
                  <a:srgbClr val="002060"/>
                </a:solidFill>
              </a:rPr>
              <a:t> походам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33616" y="1144932"/>
          <a:ext cx="11732411" cy="3982798"/>
        </p:xfrm>
        <a:graphic>
          <a:graphicData uri="http://schemas.openxmlformats.org/drawingml/2006/table">
            <a:tbl>
              <a:tblPr/>
              <a:tblGrid>
                <a:gridCol w="1035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7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7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8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2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36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251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666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1981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8130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52792">
                <a:tc rowSpan="2"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Категория сложности</a:t>
                      </a:r>
                      <a:endParaRPr lang="ru-RU" sz="1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Минимальный возраст участников 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Количество участников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Опыт участников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и заместителя руководителя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Минимальный возраст руководителя и заместителя руководителя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Туристский опыт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руководителя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71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Пеший 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Лыжный поход 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Водный 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</a:rPr>
                        <a:t>Велопоход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Пеший 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Лыжный 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</a:rPr>
                        <a:t>Водный 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</a:rPr>
                        <a:t>Велопоход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817" marR="56817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64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/>
                        <a:t>Походы выходного дня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/>
                        <a:t>1- </a:t>
                      </a:r>
                      <a:r>
                        <a:rPr lang="ru-RU" sz="1200" b="1" dirty="0" err="1"/>
                        <a:t>дневный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7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817" marR="56817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Не моложе </a:t>
                      </a:r>
                      <a:endParaRPr lang="ru-RU" sz="90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/>
                        <a:t>18 лет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Участие в походе продолжительностью свыше 1 дня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4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/>
                        <a:t>2-3- </a:t>
                      </a:r>
                      <a:r>
                        <a:rPr lang="ru-RU" sz="1200" b="1" dirty="0" err="1"/>
                        <a:t>дневный</a:t>
                      </a:r>
                      <a:endParaRPr lang="ru-R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8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3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/>
                        <a:t>1-й степени сложности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11*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33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/>
                        <a:t>2-й степени сложности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13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Участие в </a:t>
                      </a:r>
                      <a:endParaRPr lang="ru-RU" sz="9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походах </a:t>
                      </a:r>
                      <a:endParaRPr lang="ru-RU" sz="9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выходного</a:t>
                      </a:r>
                      <a:endParaRPr lang="ru-RU" sz="9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дня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Руководство походом продолжительностью </a:t>
                      </a:r>
                      <a:br>
                        <a:rPr lang="ru-RU" sz="1200" dirty="0"/>
                      </a:br>
                      <a:r>
                        <a:rPr lang="ru-RU" sz="1200" dirty="0"/>
                        <a:t>свыше 1 дня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235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/>
                        <a:t>3-й степени сложности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13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6-20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</a:rPr>
                        <a:t>6-15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Не моложе </a:t>
                      </a:r>
                      <a:endParaRPr lang="ru-RU" sz="9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19 лет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Руководство походом продолжительностью свыше 1 дня, участие в походе 1 к.с.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17" marR="5681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055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4953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Условия допуска к </a:t>
            </a:r>
            <a:r>
              <a:rPr lang="ru-RU" sz="2800" b="1" dirty="0" err="1">
                <a:solidFill>
                  <a:srgbClr val="002060"/>
                </a:solidFill>
              </a:rPr>
              <a:t>категорийным</a:t>
            </a:r>
            <a:r>
              <a:rPr lang="ru-RU" sz="2800" b="1" dirty="0">
                <a:solidFill>
                  <a:srgbClr val="002060"/>
                </a:solidFill>
              </a:rPr>
              <a:t> походам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9545" y="1024760"/>
          <a:ext cx="11556123" cy="4227771"/>
        </p:xfrm>
        <a:graphic>
          <a:graphicData uri="http://schemas.openxmlformats.org/drawingml/2006/table">
            <a:tbl>
              <a:tblPr/>
              <a:tblGrid>
                <a:gridCol w="1075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7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7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2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2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78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884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467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475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62301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Категория сложности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Минимальный возраст участников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Количество участников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Туристский опыт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+mn-lt"/>
                          <a:ea typeface="Calibri"/>
                          <a:cs typeface="Times New Roman"/>
                        </a:rPr>
                        <a:t>участников и зам. руководителя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Мин. возраст руководителя и заместителя руководителя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Туристский опыт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руководителя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                                Пешие,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лыжные,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горные,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водные походы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Велопоходы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                                               Пеший поход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                                            Лыжный поход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Горный поход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                                             Водный поход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+mn-lt"/>
                          <a:ea typeface="Calibri"/>
                          <a:cs typeface="Times New Roman"/>
                        </a:rPr>
                        <a:t>Велопоход</a:t>
                      </a:r>
                      <a:r>
                        <a:rPr lang="ru-RU" sz="1200" b="1" dirty="0">
                          <a:latin typeface="+mn-lt"/>
                          <a:ea typeface="Calibri"/>
                          <a:cs typeface="Times New Roman"/>
                        </a:rPr>
                        <a:t>                          </a:t>
                      </a:r>
                    </a:p>
                  </a:txBody>
                  <a:tcPr marL="54898" marR="54898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+mn-lt"/>
                          <a:ea typeface="Calibri"/>
                          <a:cs typeface="Times New Roman"/>
                        </a:rPr>
                        <a:t>1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походах 1-3 степени сложности (ст.сл.)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1 к.с.,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рук-во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походом 3 степени сложности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+mn-lt"/>
                          <a:ea typeface="Calibri"/>
                          <a:cs typeface="Times New Roman"/>
                        </a:rPr>
                        <a:t>2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1 к.с.,</a:t>
                      </a:r>
                      <a:b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30%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уч-ков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группы -3 ст.сл.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2 к.с.,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рук-во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походом 1 категории сложности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+mn-lt"/>
                          <a:ea typeface="Calibri"/>
                          <a:cs typeface="Times New Roman"/>
                        </a:rPr>
                        <a:t>3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6-15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2 к.с.,</a:t>
                      </a:r>
                      <a:b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30%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уч-ков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группы -1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3 к.с.,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рук-во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походом 2 категории сложности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+mn-lt"/>
                          <a:ea typeface="Calibri"/>
                          <a:cs typeface="Times New Roman"/>
                        </a:rPr>
                        <a:t>4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6-12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3 к.с.,</a:t>
                      </a:r>
                      <a:b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30%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уч-ков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группы -2 к.с.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Участие в походе  4 к.с., </a:t>
                      </a:r>
                      <a:r>
                        <a:rPr lang="ru-RU" sz="1200" dirty="0" err="1">
                          <a:latin typeface="+mn-lt"/>
                          <a:ea typeface="Calibri"/>
                          <a:cs typeface="Times New Roman"/>
                        </a:rPr>
                        <a:t>рук-во</a:t>
                      </a:r>
                      <a:r>
                        <a:rPr lang="ru-RU" sz="1200" dirty="0">
                          <a:latin typeface="+mn-lt"/>
                          <a:ea typeface="Calibri"/>
                          <a:cs typeface="Times New Roman"/>
                        </a:rPr>
                        <a:t> походом 3 категории сложности</a:t>
                      </a:r>
                    </a:p>
                  </a:txBody>
                  <a:tcPr marL="54898" marR="5489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196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7094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Журнал инструктажа обучающихся по технике безопасности </a:t>
            </a:r>
          </a:p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при групповых выездах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45089" y="1876095"/>
          <a:ext cx="11494816" cy="4288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68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235394">
                <a:tc>
                  <a:txBody>
                    <a:bodyPr/>
                    <a:lstStyle/>
                    <a:p>
                      <a:pPr marL="317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п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21844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Фамилия, имя,</a:t>
                      </a:r>
                    </a:p>
                    <a:p>
                      <a:pPr marL="21844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отчество</a:t>
                      </a:r>
                    </a:p>
                    <a:p>
                      <a:pPr marL="5842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инструктируемого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17780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Дата  инструктажа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8191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Сроки  проведения мероприятия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Содержание инструктажа</a:t>
                      </a:r>
                    </a:p>
                    <a:p>
                      <a:pPr marL="2794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 указанием</a:t>
                      </a:r>
                    </a:p>
                    <a:p>
                      <a:pPr marL="6794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названия инструкции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Фамилия, инициалы</a:t>
                      </a:r>
                    </a:p>
                    <a:p>
                      <a:pPr marL="5651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проводившего</a:t>
                      </a:r>
                    </a:p>
                    <a:p>
                      <a:pPr marL="6096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инструктаж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6223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Подпись</a:t>
                      </a:r>
                    </a:p>
                    <a:p>
                      <a:pPr marL="66040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проводившего</a:t>
                      </a:r>
                    </a:p>
                    <a:p>
                      <a:pPr marL="5905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инструктаж</a:t>
                      </a: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13144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Подпись   в получении</a:t>
                      </a:r>
                    </a:p>
                    <a:p>
                      <a:pPr marL="61595" marR="71755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инструктажа</a:t>
                      </a:r>
                    </a:p>
                  </a:txBody>
                  <a:tcPr marL="0" marR="0" marT="0" marB="0"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2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2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2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26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26124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ПРИМЕР</a:t>
            </a:r>
          </a:p>
        </p:txBody>
      </p:sp>
    </p:spTree>
    <p:extLst>
      <p:ext uri="{BB962C8B-B14F-4D97-AF65-F5344CB8AC3E}">
        <p14:creationId xmlns:p14="http://schemas.microsoft.com/office/powerpoint/2010/main" val="2293644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4953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Примечания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546" y="804044"/>
            <a:ext cx="11670013" cy="57616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В лыжных походах </a:t>
            </a:r>
            <a:r>
              <a:rPr lang="ru-RU" sz="2100" dirty="0">
                <a:solidFill>
                  <a:srgbClr val="C00000"/>
                </a:solidFill>
              </a:rPr>
              <a:t>1 степени </a:t>
            </a:r>
            <a:r>
              <a:rPr lang="ru-RU" sz="2100" dirty="0"/>
              <a:t>сложности, допускается участие детей </a:t>
            </a:r>
            <a:r>
              <a:rPr lang="ru-RU" sz="2100" dirty="0">
                <a:solidFill>
                  <a:srgbClr val="C00000"/>
                </a:solidFill>
              </a:rPr>
              <a:t>с 11 лет </a:t>
            </a:r>
            <a:r>
              <a:rPr lang="ru-RU" sz="2100" dirty="0"/>
              <a:t>только </a:t>
            </a:r>
            <a:r>
              <a:rPr lang="ru-RU" sz="2100" dirty="0">
                <a:solidFill>
                  <a:srgbClr val="C00000"/>
                </a:solidFill>
              </a:rPr>
              <a:t>при условии ночлегов в отапливаемых помещениях.</a:t>
            </a:r>
            <a:r>
              <a:rPr lang="ru-RU" sz="2100" dirty="0"/>
              <a:t> В остальных случаях допускается участие детей в лыжных походах </a:t>
            </a:r>
            <a:r>
              <a:rPr lang="ru-RU" sz="2100" dirty="0">
                <a:solidFill>
                  <a:srgbClr val="C00000"/>
                </a:solidFill>
              </a:rPr>
              <a:t>с 12 лет</a:t>
            </a:r>
            <a:r>
              <a:rPr lang="ru-RU" sz="2100" dirty="0"/>
              <a:t>. 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С учетом сложности маршрута, подготовленности всей группы, квалификации руководителя МКК может в </a:t>
            </a:r>
            <a:r>
              <a:rPr lang="ru-RU" sz="2100" dirty="0" err="1"/>
              <a:t>некатегорийных</a:t>
            </a:r>
            <a:r>
              <a:rPr lang="ru-RU" sz="2100" dirty="0"/>
              <a:t> походах и походах 1-3 категории сложности включить в состав группы до 25 % участников </a:t>
            </a:r>
            <a:br>
              <a:rPr lang="ru-RU" sz="2100" dirty="0"/>
            </a:br>
            <a:r>
              <a:rPr lang="ru-RU" sz="2100" dirty="0"/>
              <a:t>на 1-2 года младше рекомендованного  в Приложении 1.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В водных походах 2-4 категории сложности группы, идущие только на 4-х местных катамаранах, могут состоять из 6-14 участников.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Исходя их безусловного обеспечения безопасности, при проведении походов в межсезонье, при прохождении маршрута через классифицированные перевалы, при включении в маршрут участков более высоких категорий сложности, при проведении комбинированных походов, включающих несколько видов туризма, МКК может предъявить повышенные или дополнительные требования к маршруту, снаряжению, возрасту и (или) туристскому опыту участников и руководителей.  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В </a:t>
            </a:r>
            <a:r>
              <a:rPr lang="ru-RU" sz="2100" dirty="0" err="1"/>
              <a:t>некатегорийных</a:t>
            </a:r>
            <a:r>
              <a:rPr lang="ru-RU" sz="2100" dirty="0"/>
              <a:t> походах и походах 1-3 категории сложности возможно участие детей руководителей моложе возраста, указанного в Приложении 1.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Возраст определяется календарным годом, в котором участнику или руководителю исполняется соответствующее число лет, указанных в Приложении 1.</a:t>
            </a:r>
          </a:p>
          <a:p>
            <a:pPr marL="361950" indent="-361950">
              <a:lnSpc>
                <a:spcPts val="2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100" dirty="0"/>
              <a:t>Не рекомендуется включение в маршрут походов с обучающимися участков  </a:t>
            </a:r>
            <a:r>
              <a:rPr lang="ru-RU" sz="2100" dirty="0" err="1"/>
              <a:t>первопрохождения</a:t>
            </a:r>
            <a:r>
              <a:rPr lang="ru-RU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589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4953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/>
            <a:r>
              <a:rPr lang="ru-RU" sz="2800" b="1" dirty="0">
                <a:solidFill>
                  <a:srgbClr val="002060"/>
                </a:solidFill>
              </a:rPr>
              <a:t>Маршрутно-квалификационная комиссия (МКК)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370506" y="1273736"/>
            <a:ext cx="11486713" cy="4611389"/>
          </a:xfrm>
        </p:spPr>
        <p:txBody>
          <a:bodyPr>
            <a:noAutofit/>
          </a:bodyPr>
          <a:lstStyle/>
          <a:p>
            <a:r>
              <a:rPr lang="ru-RU" dirty="0"/>
              <a:t>Общественный орган туристско-спортивных организаций, осуществляющий экспертное оценивание туристского похода на этапе планирования и подведения результатов (зачёта туристского опыта) прохождения туристского маршрута.</a:t>
            </a:r>
          </a:p>
          <a:p>
            <a:endParaRPr lang="ru-RU" dirty="0"/>
          </a:p>
          <a:p>
            <a:r>
              <a:rPr lang="ru-RU" dirty="0"/>
              <a:t>Приказом РЦДОД от 18.01.2023 № 36/01-09 создана МКК, которая имеет полномочия по выпуску туристских групп на маршруты:</a:t>
            </a:r>
          </a:p>
          <a:p>
            <a:pPr marL="0" indent="1528763">
              <a:buNone/>
            </a:pPr>
            <a:r>
              <a:rPr lang="ru-RU" b="1" dirty="0"/>
              <a:t>Водная</a:t>
            </a:r>
            <a:r>
              <a:rPr lang="ru-RU" dirty="0"/>
              <a:t> – </a:t>
            </a:r>
            <a:r>
              <a:rPr lang="en-US" dirty="0"/>
              <a:t>II</a:t>
            </a:r>
            <a:r>
              <a:rPr lang="ru-RU" dirty="0"/>
              <a:t> категория сложности</a:t>
            </a:r>
          </a:p>
          <a:p>
            <a:pPr marL="0" indent="1528763">
              <a:buNone/>
            </a:pPr>
            <a:r>
              <a:rPr lang="ru-RU" b="1" dirty="0"/>
              <a:t>Пешеходная</a:t>
            </a:r>
            <a:r>
              <a:rPr lang="ru-RU" dirty="0"/>
              <a:t> – </a:t>
            </a:r>
            <a:r>
              <a:rPr lang="en-US" dirty="0"/>
              <a:t>II</a:t>
            </a:r>
            <a:r>
              <a:rPr lang="ru-RU" dirty="0"/>
              <a:t> категория сложности</a:t>
            </a:r>
          </a:p>
          <a:p>
            <a:pPr marL="0" indent="1528763">
              <a:buNone/>
            </a:pPr>
            <a:r>
              <a:rPr lang="ru-RU" b="1" dirty="0"/>
              <a:t>Лыжная</a:t>
            </a:r>
            <a:r>
              <a:rPr lang="ru-RU" dirty="0"/>
              <a:t> – </a:t>
            </a:r>
            <a:r>
              <a:rPr lang="en-US" dirty="0"/>
              <a:t>II</a:t>
            </a:r>
            <a:r>
              <a:rPr lang="ru-RU" dirty="0"/>
              <a:t> категория сложности</a:t>
            </a:r>
          </a:p>
        </p:txBody>
      </p:sp>
    </p:spTree>
    <p:extLst>
      <p:ext uri="{BB962C8B-B14F-4D97-AF65-F5344CB8AC3E}">
        <p14:creationId xmlns:p14="http://schemas.microsoft.com/office/powerpoint/2010/main" val="204551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469" y="945465"/>
            <a:ext cx="11490433" cy="4900424"/>
          </a:xfrm>
        </p:spPr>
        <p:txBody>
          <a:bodyPr>
            <a:noAutofit/>
          </a:bodyPr>
          <a:lstStyle/>
          <a:p>
            <a:pPr marL="536575" indent="-363538">
              <a:lnSpc>
                <a:spcPct val="100000"/>
              </a:lnSpc>
              <a:spcBef>
                <a:spcPts val="0"/>
              </a:spcBef>
            </a:pPr>
            <a:r>
              <a:rPr lang="ru-RU" sz="2100" dirty="0"/>
              <a:t>Приказ Министерства просвещения Российской Федерации и Министерства экономического развития Российской Федерации </a:t>
            </a:r>
            <a:r>
              <a:rPr lang="ru-RU" sz="2100" b="1" dirty="0"/>
              <a:t>от 19 декабря 2019 г. № 702/811 </a:t>
            </a:r>
            <a:br>
              <a:rPr lang="ru-RU" sz="2100" dirty="0"/>
            </a:br>
            <a:r>
              <a:rPr lang="ru-RU" sz="2100" i="1" dirty="0"/>
              <a:t>«Об утверждении общих требований к организации и проведению в природной среде следующих мероприятий с участием детей, являющихся членами организованной группы несовершеннолетних туристов: прохождения туристских маршрутов, других маршрутов передвижения, походов, экспедиций, слетов и иных аналогичных мероприятий, а также указанных мероприятий с участием организованных групп детей, проводимых организациями, осуществляющими образовательную деятельность, и организациями отдыха детей и их оздоровления, и к порядку уведомления уполномоченных органов государственной власти о месте, сроках и длительности проведения таких мероприятий»</a:t>
            </a:r>
          </a:p>
          <a:p>
            <a:pPr marL="536575" indent="-3635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100" dirty="0">
                <a:hlinkClick r:id="rId2"/>
              </a:rPr>
              <a:t>http://publication.pravo.gov.ru/Document/View/0001202004160041?ysclid=lde4zwdwri519446205</a:t>
            </a:r>
            <a:r>
              <a:rPr lang="ru-RU" sz="2100" dirty="0"/>
              <a:t> </a:t>
            </a:r>
            <a:br>
              <a:rPr lang="ru-RU" sz="2100" dirty="0"/>
            </a:br>
            <a:endParaRPr lang="ru-RU" sz="2100" dirty="0"/>
          </a:p>
          <a:p>
            <a:pPr marL="536575" indent="-363538"/>
            <a:r>
              <a:rPr lang="ru-RU" sz="2100" dirty="0"/>
              <a:t>Методические рекомендации по подготовке и проведению в природной среде мероприятий организованных групп обучающихся в форме походов, экспедиций и сборов</a:t>
            </a:r>
            <a:br>
              <a:rPr lang="ru-RU" sz="2100" dirty="0"/>
            </a:br>
            <a:r>
              <a:rPr lang="en-US" sz="2100" dirty="0">
                <a:hlinkClick r:id="rId3"/>
              </a:rPr>
              <a:t>https://docs.cntd.ru/document/456071792?marker=7DC0K7</a:t>
            </a:r>
            <a:endParaRPr lang="ru-RU" sz="2100" dirty="0"/>
          </a:p>
          <a:p>
            <a:pPr marL="0" indent="0">
              <a:buNone/>
            </a:pPr>
            <a:endParaRPr lang="ru-RU" sz="2100" dirty="0"/>
          </a:p>
          <a:p>
            <a:endParaRPr lang="ru-RU" sz="21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700" b="1" dirty="0">
                <a:solidFill>
                  <a:schemeClr val="accent5">
                    <a:lumMod val="50000"/>
                  </a:schemeClr>
                </a:solidFill>
              </a:rPr>
              <a:t>Документы, регламентирующие проведение мероприятий в природной среде</a:t>
            </a:r>
          </a:p>
        </p:txBody>
      </p:sp>
    </p:spTree>
    <p:extLst>
      <p:ext uri="{BB962C8B-B14F-4D97-AF65-F5344CB8AC3E}">
        <p14:creationId xmlns:p14="http://schemas.microsoft.com/office/powerpoint/2010/main" val="203283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12192000" cy="4953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Маршруты походов выходного дня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60854" y="830025"/>
          <a:ext cx="11510579" cy="5742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2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1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3168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Маршрут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Средство передвижения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Километраж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Сезон</a:t>
                      </a:r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 . Вологда – пос.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Надеево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(автобус) – 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Лихтошь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п. Покровское – д. Починок – </a:t>
                      </a:r>
                      <a:b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Комёла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Троицкое – г. Вологда (автобус)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л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15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пос.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Семёнково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(автобус) – д. Никулино – р. Вологда – п.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Семёнково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</a:t>
                      </a:r>
                      <a:b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(автобус)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л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8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Кирики-Улита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Еловый лес – Соколовский родник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л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7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пос. Молочное (автобус) – 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Петраково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Скресенское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</a:t>
                      </a:r>
                      <a:b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д. Пестово – 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Гридино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п. Куркино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л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15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14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Никольск, городская площадь  Сретенский собор – Устье реки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Родиониха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пос. Светлый ключ – заказник  Яшкин Бор – городская площадь, Сретенский собор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л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5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Зорино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Чулковская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плотина – 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Куность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оз. Белое – Белозерский обводной канал – г. Белозерск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Катамаран,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рафт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байдарка, каяк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35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Май-сентябрь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п.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Юрово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Комёла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д. Троицкое – ДОЛ «Единство» – Мост  через 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Комела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на трассе М8 – г. Вологда – г. Москва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Катамаран,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рафт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байдарка, каяк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18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Апрель-июнь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Вологда – д. Погорелово –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ц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. Воскресения Христова – р.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Ёма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д.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Юрово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п.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Непотягово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16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пос. Кувшиново (мост) – п. Прилуки – г. Вологда (Соборная горка)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Катамаран,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рафт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байдарка, каяк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10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Май-сентябрь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г. Вологда – п. Сосновка – п. </a:t>
                      </a:r>
                      <a:r>
                        <a:rPr lang="ru-RU" sz="1400" dirty="0" err="1">
                          <a:latin typeface="+mn-lt"/>
                          <a:ea typeface="Calibri"/>
                          <a:cs typeface="Times New Roman"/>
                        </a:rPr>
                        <a:t>Непотягово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 – г. Вологда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Пешком,</a:t>
                      </a:r>
                      <a:r>
                        <a:rPr lang="ru-RU" sz="16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лыжи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15 км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Круглогодично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Организатор мероприятия обязан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310" y="583324"/>
            <a:ext cx="11540359" cy="6924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1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подготовить и утвердить организационно-распорядительные акты о проведении мероприятия </a:t>
            </a:r>
            <a:br>
              <a:rPr lang="ru-RU" sz="20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(о</a:t>
            </a:r>
            <a:r>
              <a:rPr lang="ru-RU" dirty="0">
                <a:solidFill>
                  <a:schemeClr val="bg1"/>
                </a:solidFill>
              </a:rPr>
              <a:t>рганизационно-распорядительным актом может быть приказ, распоряжение, договор или иной документ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5311" y="1434667"/>
            <a:ext cx="115088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 defTabSz="121917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Назначение руководителя мероприятия, иных лиц, задействованных в мероприятии.</a:t>
            </a:r>
          </a:p>
          <a:p>
            <a:pPr marL="630238" algn="just"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/>
              <a:t>Кроме </a:t>
            </a:r>
            <a:r>
              <a:rPr lang="ru-RU" sz="1600" dirty="0">
                <a:solidFill>
                  <a:srgbClr val="FF0000"/>
                </a:solidFill>
              </a:rPr>
              <a:t>руководителя мероприятия </a:t>
            </a:r>
            <a:r>
              <a:rPr lang="ru-RU" sz="1600" dirty="0"/>
              <a:t>или </a:t>
            </a:r>
            <a:r>
              <a:rPr lang="ru-RU" sz="1600" dirty="0">
                <a:solidFill>
                  <a:srgbClr val="FF0000"/>
                </a:solidFill>
              </a:rPr>
              <a:t>РОГД</a:t>
            </a:r>
            <a:r>
              <a:rPr lang="ru-RU" sz="1600" dirty="0"/>
              <a:t> могут быть назначены </a:t>
            </a:r>
            <a:r>
              <a:rPr lang="ru-RU" sz="1600" dirty="0">
                <a:solidFill>
                  <a:srgbClr val="FF0000"/>
                </a:solidFill>
              </a:rPr>
              <a:t>заместители руководителя мероприятия, заместители РОГД </a:t>
            </a:r>
            <a:r>
              <a:rPr lang="ru-RU" sz="1600" dirty="0"/>
              <a:t>или его </a:t>
            </a:r>
            <a:r>
              <a:rPr lang="ru-RU" sz="1600" dirty="0">
                <a:solidFill>
                  <a:srgbClr val="FF0000"/>
                </a:solidFill>
              </a:rPr>
              <a:t>помощники</a:t>
            </a:r>
            <a:r>
              <a:rPr lang="ru-RU" sz="1600" dirty="0"/>
              <a:t>. Количество этих лиц и их обязанности определяются организатором мероприятия. При проведении туристского похода и экспедиции назначение хотя бы одного заместителя РОГД является обязательным).</a:t>
            </a:r>
          </a:p>
          <a:p>
            <a:pPr indent="361950" algn="just" defTabSz="121917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Положение (регламент) о проведении мероприятия (за исключением походов).</a:t>
            </a:r>
          </a:p>
          <a:p>
            <a:pPr marL="803275" indent="-173038">
              <a:buFont typeface="Arial" pitchFamily="34" charset="0"/>
              <a:buChar char="•"/>
            </a:pPr>
            <a:r>
              <a:rPr lang="ru-RU" sz="1600" dirty="0"/>
              <a:t>В положении (регламенте) о проведении мероприятия должны содержаться </a:t>
            </a:r>
            <a:r>
              <a:rPr lang="ru-RU" sz="1600" dirty="0">
                <a:solidFill>
                  <a:srgbClr val="FF0000"/>
                </a:solidFill>
              </a:rPr>
              <a:t>сведения о целях и задачах мероприятия, сроках, месте и формах  проведения </a:t>
            </a:r>
            <a:r>
              <a:rPr lang="ru-RU" sz="1600" dirty="0"/>
              <a:t>мероприятия, </a:t>
            </a:r>
            <a:r>
              <a:rPr lang="ru-RU" sz="1600" dirty="0">
                <a:solidFill>
                  <a:srgbClr val="FF0000"/>
                </a:solidFill>
              </a:rPr>
              <a:t>участниках и организаторах </a:t>
            </a:r>
            <a:r>
              <a:rPr lang="ru-RU" sz="1600" dirty="0"/>
              <a:t>мероприятия. </a:t>
            </a:r>
          </a:p>
          <a:p>
            <a:pPr marL="803275" indent="-173038">
              <a:buFont typeface="Arial" pitchFamily="34" charset="0"/>
              <a:buChar char="•"/>
            </a:pPr>
            <a:r>
              <a:rPr lang="ru-RU" sz="1600" dirty="0"/>
              <a:t>Также, в зависимости от особенностей мероприятия в положении (регламенте) могут содержаться </a:t>
            </a:r>
            <a:r>
              <a:rPr lang="ru-RU" sz="1600" dirty="0">
                <a:solidFill>
                  <a:srgbClr val="FF0000"/>
                </a:solidFill>
              </a:rPr>
              <a:t>порядок допуска </a:t>
            </a:r>
            <a:r>
              <a:rPr lang="ru-RU" sz="1600" dirty="0"/>
              <a:t>к участию в мероприятии, </a:t>
            </a:r>
            <a:r>
              <a:rPr lang="ru-RU" sz="1600" dirty="0">
                <a:solidFill>
                  <a:srgbClr val="FF0000"/>
                </a:solidFill>
              </a:rPr>
              <a:t>определение результатов мероприятия</a:t>
            </a:r>
            <a:r>
              <a:rPr lang="ru-RU" sz="1600" dirty="0"/>
              <a:t>, финансовые условия участия в мероприятии, награждение победителей и призеров мероприятия, а также иные сведения, которые организатор посчитает необходимым включить в указанный документ.</a:t>
            </a:r>
          </a:p>
          <a:p>
            <a:pPr indent="361950" algn="just" defTabSz="121917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Программу мероприятия.</a:t>
            </a:r>
            <a:endParaRPr lang="ru-RU" sz="2200" dirty="0">
              <a:ea typeface="Times New Roman" pitchFamily="18" charset="0"/>
              <a:cs typeface="Times New Roman" pitchFamily="18" charset="0"/>
            </a:endParaRPr>
          </a:p>
          <a:p>
            <a:pPr marL="630238" algn="just"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/>
              <a:t>В программу мероприятия включаются </a:t>
            </a:r>
            <a:r>
              <a:rPr lang="ru-RU" sz="1600" dirty="0">
                <a:solidFill>
                  <a:srgbClr val="FF0000"/>
                </a:solidFill>
              </a:rPr>
              <a:t>наименования, даты и время и места проведения </a:t>
            </a:r>
            <a:r>
              <a:rPr lang="ru-RU" sz="1600" dirty="0"/>
              <a:t>отдельных активностей. Также при необходимости в программу включаются и иные необходимые сведения.</a:t>
            </a:r>
          </a:p>
          <a:p>
            <a:pPr algn="just" defTabSz="1219170" fontAlgn="base">
              <a:spcBef>
                <a:spcPct val="0"/>
              </a:spcBef>
              <a:spcAft>
                <a:spcPct val="0"/>
              </a:spcAft>
            </a:pPr>
            <a:endParaRPr lang="ru-RU" sz="2200" b="1" dirty="0"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Руководитель организованной группы детей обязан: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310" y="583324"/>
            <a:ext cx="1154035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в период проведения мероприятия иметь в наличии следующие документы: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311" y="1150885"/>
            <a:ext cx="115088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 algn="just" defTabSz="1219170" fontAlgn="base">
              <a:lnSpc>
                <a:spcPts val="2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Копию организационно-распорядительного акта</a:t>
            </a:r>
            <a:r>
              <a:rPr lang="ru-RU" sz="2200" dirty="0">
                <a:ea typeface="Times New Roman" pitchFamily="18" charset="0"/>
                <a:cs typeface="Times New Roman" pitchFamily="18" charset="0"/>
              </a:rPr>
              <a:t> о проведении мероприятия, утвержденного организатором мероприятия;</a:t>
            </a:r>
          </a:p>
          <a:p>
            <a:pPr marL="361950" indent="-361950" algn="just" defTabSz="1219170" fontAlgn="base">
              <a:lnSpc>
                <a:spcPts val="2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Список детей,</a:t>
            </a:r>
            <a:r>
              <a:rPr lang="ru-RU" sz="2200" dirty="0">
                <a:ea typeface="Times New Roman" pitchFamily="18" charset="0"/>
                <a:cs typeface="Times New Roman" pitchFamily="18" charset="0"/>
              </a:rPr>
              <a:t> являющихся членами организованной группы, с указанием данных паспортов или иных документов, удостоверяющих личность каждого участника мероприятия в соответствии с законодательством Российской Федерации;</a:t>
            </a:r>
          </a:p>
          <a:p>
            <a:pPr marL="725488" algn="just" defTabSz="1219170" fontAlgn="base">
              <a:lnSpc>
                <a:spcPts val="2200"/>
              </a:lnSpc>
              <a:spcBef>
                <a:spcPct val="0"/>
              </a:spcBef>
            </a:pPr>
            <a:r>
              <a:rPr lang="ru-RU" sz="1600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Форма списка детей не регламентируется. В перечень данных могут быть внесены дополнительные данные.</a:t>
            </a:r>
          </a:p>
          <a:p>
            <a:pPr marL="361950" indent="-361950" algn="just" defTabSz="1219170" fontAlgn="base">
              <a:lnSpc>
                <a:spcPts val="2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Письменное согласие родителей </a:t>
            </a:r>
            <a:r>
              <a:rPr lang="ru-RU" sz="2200" dirty="0">
                <a:ea typeface="Times New Roman" pitchFamily="18" charset="0"/>
                <a:cs typeface="Times New Roman" pitchFamily="18" charset="0"/>
              </a:rPr>
              <a:t>(законных представителей) на участие ребенка в мероприятии (договор, доверенность или иной документ)</a:t>
            </a:r>
          </a:p>
          <a:p>
            <a:pPr marL="725488" algn="just" defTabSz="1219170" fontAlgn="base">
              <a:lnSpc>
                <a:spcPts val="1400"/>
              </a:lnSpc>
              <a:spcBef>
                <a:spcPct val="0"/>
              </a:spcBef>
            </a:pPr>
            <a:r>
              <a:rPr lang="ru-RU" sz="1600" dirty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Может быть выражено в форме отдельного документа, либо включено в текст уже имеющегося документа, например договора на оказание услуг</a:t>
            </a:r>
          </a:p>
          <a:p>
            <a:pPr marL="361950" indent="-361950" algn="just" defTabSz="1219170" fontAlgn="base">
              <a:lnSpc>
                <a:spcPts val="2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Медицинское заключение </a:t>
            </a:r>
            <a:r>
              <a:rPr lang="ru-RU" sz="2200" dirty="0">
                <a:ea typeface="Times New Roman" pitchFamily="18" charset="0"/>
                <a:cs typeface="Times New Roman" pitchFamily="18" charset="0"/>
              </a:rPr>
              <a:t>о принадлежности несовершеннолетнего к медицинской группе для занятий физической культурой, </a:t>
            </a:r>
          </a:p>
          <a:p>
            <a:pPr marL="898525" indent="-268288" algn="just" defTabSz="1219170" fontAlgn="base">
              <a:lnSpc>
                <a:spcPts val="14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1600" dirty="0">
                <a:ea typeface="Times New Roman" pitchFamily="18" charset="0"/>
                <a:cs typeface="Times New Roman" pitchFamily="18" charset="0"/>
              </a:rPr>
              <a:t>или медицинское заключение о допуске к прохождению спортивной подготовки или занятиям физической культурой и спортом, если ребенок в рамках программы мероприятия принимает участие в соревнованиях по правилам видов спорта, </a:t>
            </a:r>
          </a:p>
          <a:p>
            <a:pPr marL="898525" indent="-268288" algn="just" defTabSz="1219170" fontAlgn="base">
              <a:lnSpc>
                <a:spcPts val="14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1600" dirty="0">
                <a:ea typeface="Times New Roman" pitchFamily="18" charset="0"/>
                <a:cs typeface="Times New Roman" pitchFamily="18" charset="0"/>
              </a:rPr>
              <a:t>или медицинской справки о состоянии здоровья ребенка, отъезжающего в организацию отдыха детей и их оздоровления (за исключением случаев, если данные о медицинском заключении о принадлежности несовершеннолетнего к медицинской группе для занятий физической культурой внесены в список детей, являющихся членами организованной группы, и если в рамках программы мероприятия ребенок не принимает участие в соревнованиях по правилам видов спорта);</a:t>
            </a:r>
          </a:p>
          <a:p>
            <a:pPr marL="361950" indent="-361950" algn="just" defTabSz="1219170" fontAlgn="base">
              <a:lnSpc>
                <a:spcPts val="2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2200" b="1" dirty="0">
                <a:ea typeface="Times New Roman" pitchFamily="18" charset="0"/>
                <a:cs typeface="Times New Roman" pitchFamily="18" charset="0"/>
              </a:rPr>
              <a:t>Копию полиса</a:t>
            </a:r>
            <a:r>
              <a:rPr lang="ru-RU" sz="2200" dirty="0">
                <a:ea typeface="Times New Roman" pitchFamily="18" charset="0"/>
                <a:cs typeface="Times New Roman" pitchFamily="18" charset="0"/>
              </a:rPr>
              <a:t> обязательного медицинского страхования на каждого ребенка, за исключением проведения мероприятия организацией отдыха детей и их оздоровления;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483" y="6273225"/>
            <a:ext cx="11603420" cy="460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sz="1600" b="1" dirty="0">
                <a:solidFill>
                  <a:srgbClr val="FF0000"/>
                </a:solidFill>
              </a:rPr>
              <a:t>В требованиях указан исчерпывающий перечень документов.  При этом форма наличия документов (в печатном или электронном виде) не установлена и определяется  руководителем группы или организатором.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Организатор мероприятия обязан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310" y="630622"/>
            <a:ext cx="11540359" cy="6605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обеспечить организацию проверки наличия необходимых знаний, умений и навыков участников мероприятия в соответствии с программой мероприятия 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1076" y="1403136"/>
            <a:ext cx="115561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>
              <a:buFont typeface="Arial" pitchFamily="34" charset="0"/>
              <a:buChar char="•"/>
            </a:pPr>
            <a:r>
              <a:rPr lang="ru-RU" sz="2400" dirty="0"/>
              <a:t>Заключение о наличии необходимых знаний, умений и навыков у участников мероприятия входит в компетенцию маршрутно-квалификационных комиссий образовательных организаций.</a:t>
            </a:r>
          </a:p>
          <a:p>
            <a:pPr marL="536575" indent="-536575">
              <a:buFont typeface="Arial" pitchFamily="34" charset="0"/>
              <a:buChar char="•"/>
            </a:pPr>
            <a:endParaRPr lang="ru-RU" sz="2400" dirty="0"/>
          </a:p>
          <a:p>
            <a:pPr marL="536575" indent="-536575">
              <a:buFont typeface="Arial" pitchFamily="34" charset="0"/>
              <a:buChar char="•"/>
            </a:pPr>
            <a:r>
              <a:rPr lang="ru-RU" sz="2400" dirty="0"/>
              <a:t>Они действуют в соответствии с «Методическими рекомендациями по организации деятельности маршрутно-квалификационных комиссий образовательных организаций (МКК ОУ)  Российской Федерации в области организационного и методического сопровождения мероприятий с детьми в условиях природной среды, проводимых в форме туристских походов»  утверждённых </a:t>
            </a:r>
            <a:r>
              <a:rPr lang="ru-RU" sz="2400" dirty="0" err="1"/>
              <a:t>И.о</a:t>
            </a:r>
            <a:r>
              <a:rPr lang="ru-RU" sz="2400" dirty="0"/>
              <a:t>. директора ФГБОУ ДО «Федеральный центр детско-юношеского туризма и краеведения» Л.М. Проценко 01 июля 2020 года.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Организатор мероприятия обязан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310" y="630622"/>
            <a:ext cx="11540359" cy="6605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предусмотреть обеспечение участников мероприятия местами для проживания и питанием в соответствии с программой мероприятия</a:t>
            </a:r>
            <a:endParaRPr lang="ru-RU" sz="22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2800a017e2c1fd528c4f4c6f78fce1c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5330" y="1994996"/>
            <a:ext cx="2086104" cy="3131511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75182" y="1450430"/>
            <a:ext cx="9574924" cy="509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marL="361950" indent="-361950" defTabSz="1219170" fontAlgn="base">
              <a:lnSpc>
                <a:spcPts val="22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100" dirty="0">
                <a:ea typeface="Times New Roman" pitchFamily="18" charset="0"/>
                <a:cs typeface="Times New Roman" pitchFamily="18" charset="0"/>
              </a:rPr>
              <a:t>Места проживания и питания могут быть организованы в условиях природной среды, в том числе на общедоступных территориях с применением соответствующего туристского снаряжения. Способы обеспечения питания, подбор продуктов определяются РОГД с учетом специфики проводимого мероприятия (продолжительности, сложности и т.д.).</a:t>
            </a:r>
            <a:endParaRPr lang="ru-RU" sz="2100" dirty="0">
              <a:cs typeface="Times New Roman" pitchFamily="18" charset="0"/>
            </a:endParaRPr>
          </a:p>
          <a:p>
            <a:pPr marL="361950" indent="-361950" defTabSz="1219170" eaLnBrk="0" fontAlgn="base" hangingPunct="0">
              <a:lnSpc>
                <a:spcPts val="22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100" dirty="0">
                <a:ea typeface="Times New Roman" pitchFamily="18" charset="0"/>
                <a:cs typeface="Times New Roman" pitchFamily="18" charset="0"/>
              </a:rPr>
              <a:t>В случае, если организация питания осуществляется на принципах </a:t>
            </a:r>
            <a:r>
              <a:rPr lang="ru-RU" sz="2100" dirty="0" err="1">
                <a:ea typeface="Times New Roman" pitchFamily="18" charset="0"/>
                <a:cs typeface="Times New Roman" pitchFamily="18" charset="0"/>
              </a:rPr>
              <a:t>самообеспечения</a:t>
            </a:r>
            <a:r>
              <a:rPr lang="ru-RU" sz="2100" dirty="0">
                <a:ea typeface="Times New Roman" pitchFamily="18" charset="0"/>
                <a:cs typeface="Times New Roman" pitchFamily="18" charset="0"/>
              </a:rPr>
              <a:t> (путем непосредственного приготовления пищи участниками  организованной группы детей на открытом огне) согласование или уведомление надзорных органов по данному вопросу не требуется.</a:t>
            </a:r>
            <a:endParaRPr lang="ru-RU" sz="2100" dirty="0">
              <a:cs typeface="Times New Roman" pitchFamily="18" charset="0"/>
            </a:endParaRPr>
          </a:p>
          <a:p>
            <a:pPr marL="361950" indent="-361950" defTabSz="1219170" eaLnBrk="0" fontAlgn="base" hangingPunct="0">
              <a:lnSpc>
                <a:spcPts val="22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100" dirty="0">
                <a:ea typeface="Times New Roman" pitchFamily="18" charset="0"/>
                <a:cs typeface="Times New Roman" pitchFamily="18" charset="0"/>
              </a:rPr>
              <a:t>Вместе с тем, например, при остановке организованных детских групп на территории оборудованного кемпинга, РОГД обязан убедиться, что требуемые условия организованы, путем получения письменного подтверждения и непосредственного осмотра территории кемпинга.  </a:t>
            </a:r>
          </a:p>
          <a:p>
            <a:pPr marL="361950" indent="-361950" defTabSz="1219170" eaLnBrk="0" fontAlgn="base" hangingPunct="0">
              <a:lnSpc>
                <a:spcPts val="22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ru-RU" sz="2100" dirty="0">
                <a:ea typeface="Times New Roman" pitchFamily="18" charset="0"/>
                <a:cs typeface="Times New Roman" pitchFamily="18" charset="0"/>
              </a:rPr>
              <a:t>Стоянки отдельных организованных детских групп на территории кемпинга, отдельных  мероприятий не подлежат огораживанию в обязательном порядке.</a:t>
            </a:r>
            <a:endParaRPr lang="ru-RU" sz="21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trekking-shop.ru/upload/_mod_files/ce_images/articles/backpacking-gear-2.jpg"/>
          <p:cNvPicPr>
            <a:picLocks noChangeAspect="1" noChangeArrowheads="1"/>
          </p:cNvPicPr>
          <p:nvPr/>
        </p:nvPicPr>
        <p:blipFill>
          <a:blip r:embed="rId2"/>
          <a:srcRect l="20450" r="17757"/>
          <a:stretch>
            <a:fillRect/>
          </a:stretch>
        </p:blipFill>
        <p:spPr bwMode="auto">
          <a:xfrm>
            <a:off x="189186" y="2656433"/>
            <a:ext cx="3531476" cy="3829051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Организатор мероприятия обязан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310" y="630621"/>
            <a:ext cx="11540359" cy="150695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заблаговременно информировать участников мероприятия, включая родителей (законных представителей) детей, о необходимости наличия личного снаряжения </a:t>
            </a:r>
            <a:b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и предусмотреть фактическое наличие у участников мероприятия личного </a:t>
            </a:r>
            <a:b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и группового снаряжения </a:t>
            </a:r>
            <a:r>
              <a:rPr lang="ru-RU" sz="22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(палатки, спальные мешки и иное туристское снаряжение) </a:t>
            </a:r>
            <a:br>
              <a:rPr lang="ru-RU" sz="22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в соответствии с программой мероприятия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7338" y="2538262"/>
            <a:ext cx="86552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a typeface="Times New Roman" panose="02020603050405020304" pitchFamily="18" charset="0"/>
              </a:rPr>
              <a:t>Обеспечение снаряжением может производиться за счет:</a:t>
            </a:r>
          </a:p>
          <a:p>
            <a:pPr marL="1608138" indent="-268288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организатора мероприятия, </a:t>
            </a:r>
          </a:p>
          <a:p>
            <a:pPr marL="1608138" indent="-268288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за счет родителей (законных представителей) участников, </a:t>
            </a:r>
          </a:p>
          <a:p>
            <a:pPr marL="1608138" indent="-268288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из иных источников.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19755" y="4698136"/>
            <a:ext cx="75989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1325" indent="-268288">
              <a:buFont typeface="Arial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Отсутствие необходимого снаряжения у участников исключает возможность проведения запланированного мероприятия.</a:t>
            </a:r>
          </a:p>
          <a:p>
            <a:pPr marL="441325" indent="-268288">
              <a:buFont typeface="Arial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Перечень необходимого снаряжения определяется руководителем организованной группы детей.</a:t>
            </a:r>
          </a:p>
        </p:txBody>
      </p:sp>
    </p:spTree>
    <p:extLst>
      <p:ext uri="{BB962C8B-B14F-4D97-AF65-F5344CB8AC3E}">
        <p14:creationId xmlns:p14="http://schemas.microsoft.com/office/powerpoint/2010/main" val="3240565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Организатор мероприятия обязан</a:t>
            </a:r>
            <a:endParaRPr lang="ru-RU" sz="27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310" y="630621"/>
            <a:ext cx="11540359" cy="12248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ru-RU" sz="2200" b="1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обеспечить доведение информации о мероприятии до детей и их родителей (законных представителей) до начала мероприятия, в том числе об особенностях физической подготовки, требуемого снаряжения, возможных рисках во время проведения мероприятия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310" y="2301780"/>
            <a:ext cx="114772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До детей и их родителей (законных представителей) до начала мероприятия должна быть доведена информация об особенностях физической подготовки, требуемого снаряжения, возможных рисках во время проведения мероприятия. </a:t>
            </a:r>
          </a:p>
          <a:p>
            <a:pPr marL="536575" indent="-536575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Данная информация доводится руководителем мероприятия, РОГД или уполномоченными ими лицами. </a:t>
            </a:r>
          </a:p>
          <a:p>
            <a:pPr marL="536575" indent="-536575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Форма доведения указанной информации определяется руководителем мероприятия, РОГД или уполномоченными ими лицами. </a:t>
            </a:r>
          </a:p>
          <a:p>
            <a:pPr marL="536575" indent="-536575">
              <a:buFont typeface="Arial" pitchFamily="34" charset="0"/>
              <a:buChar char="•"/>
            </a:pPr>
            <a:r>
              <a:rPr lang="ru-RU" sz="2400" dirty="0">
                <a:ea typeface="Times New Roman" panose="02020603050405020304" pitchFamily="18" charset="0"/>
              </a:rPr>
              <a:t>Факт доведения указанной информации рекомендуется оформлять в письменном виде в форме, определяемой организатором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240565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57652" y="701488"/>
            <a:ext cx="11939752" cy="57015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Организовать подготовку детей для участия в мероприятии в соответствии с программой мероприятия;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Сопровождать организованную группу детей во время проведения мероприятия;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Определять режим дня, график движения и способы передвижения по маршруту с учетом текущих особенностей природной среды, физической и технической подготовки участников мероприятия;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В случае травмы или заболевания участников мероприятия обеспечить оказание первой помощи и (или) принимать возможные меры по доставке участника мероприятия в ближайшее медицинское учреждение;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Принимать решения об оказании помощи другим туристским группам при угрозе жизни и здоровью участников указанных групп;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При возникновении угрозы безопасности жизни и здоровью детей принять решение об изменении программы мероприятия или прекращении участия организованной группы детей в нем;</a:t>
            </a:r>
          </a:p>
          <a:p>
            <a:pPr marL="361950" indent="-361950">
              <a:lnSpc>
                <a:spcPts val="19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ru-RU" sz="2200" dirty="0"/>
              <a:t>Уведомить территориальный орган Министерства Российской Федерации по делам гражданской обороны, чрезвычайным ситуациям и ликвидации последствий стихийных бедствий в случае, если программой мероприятия предусмотрено прохождение несовершеннолетними туристами туристских маршрутов, проходящих по труднодоступной местности, водным, горным, спелеологическим и другим объектам, связанным с повышенным риском для жизни, причинением вреда здоровью туристов (экскурсантов) и их имуществу.</a:t>
            </a:r>
            <a:endParaRPr lang="ru-RU" sz="2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-1"/>
            <a:ext cx="12192000" cy="5360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 hangingPunct="0">
              <a:lnSpc>
                <a:spcPts val="3000"/>
              </a:lnSpc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Руководитель организованной группы детей обязан: </a:t>
            </a:r>
          </a:p>
        </p:txBody>
      </p:sp>
    </p:spTree>
    <p:extLst>
      <p:ext uri="{BB962C8B-B14F-4D97-AF65-F5344CB8AC3E}">
        <p14:creationId xmlns:p14="http://schemas.microsoft.com/office/powerpoint/2010/main" val="3096935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2946</Words>
  <Application>Microsoft Office PowerPoint</Application>
  <PresentationFormat>Широкоэкранный</PresentationFormat>
  <Paragraphs>446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Порядок выхода на маршрут с обучающимися и заполнение маршрутной документации.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Татьяна</cp:lastModifiedBy>
  <cp:revision>95</cp:revision>
  <dcterms:created xsi:type="dcterms:W3CDTF">2023-01-20T08:25:06Z</dcterms:created>
  <dcterms:modified xsi:type="dcterms:W3CDTF">2023-02-16T06:42:21Z</dcterms:modified>
</cp:coreProperties>
</file>